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2" r:id="rId4"/>
    <p:sldId id="365" r:id="rId5"/>
    <p:sldId id="355" r:id="rId6"/>
    <p:sldId id="356" r:id="rId7"/>
    <p:sldId id="358" r:id="rId8"/>
    <p:sldId id="357" r:id="rId9"/>
    <p:sldId id="359" r:id="rId10"/>
    <p:sldId id="361" r:id="rId11"/>
    <p:sldId id="363" r:id="rId12"/>
    <p:sldId id="367" r:id="rId13"/>
    <p:sldId id="368" r:id="rId14"/>
    <p:sldId id="360" r:id="rId15"/>
    <p:sldId id="362" r:id="rId16"/>
    <p:sldId id="354" r:id="rId17"/>
    <p:sldId id="364" r:id="rId18"/>
    <p:sldId id="279" r:id="rId19"/>
    <p:sldId id="280" r:id="rId20"/>
    <p:sldId id="369" r:id="rId21"/>
    <p:sldId id="293" r:id="rId22"/>
    <p:sldId id="292" r:id="rId23"/>
    <p:sldId id="317" r:id="rId24"/>
    <p:sldId id="273" r:id="rId25"/>
    <p:sldId id="296" r:id="rId26"/>
    <p:sldId id="297" r:id="rId27"/>
    <p:sldId id="298" r:id="rId28"/>
    <p:sldId id="3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number@efaxsend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8857" y="5415520"/>
            <a:ext cx="5163143" cy="1442480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Eric Nush</a:t>
            </a:r>
            <a:b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Network/System Administrator</a:t>
            </a:r>
            <a: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Palos School District 118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6185" y="228603"/>
            <a:ext cx="9905998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cap="none" dirty="0" smtClean="0"/>
              <a:t>Save Money with VoIP!</a:t>
            </a:r>
            <a:endParaRPr lang="en-US" sz="60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1623" y="3429000"/>
            <a:ext cx="5468815" cy="154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Scott Fox</a:t>
            </a:r>
            <a:b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Director of Technology Services</a:t>
            </a:r>
            <a:b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Palos School District 118</a:t>
            </a:r>
          </a:p>
        </p:txBody>
      </p:sp>
    </p:spTree>
    <p:extLst>
      <p:ext uri="{BB962C8B-B14F-4D97-AF65-F5344CB8AC3E}">
        <p14:creationId xmlns:p14="http://schemas.microsoft.com/office/powerpoint/2010/main" val="23839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Cloud is significantly more expensive, but easier to manage</a:t>
            </a:r>
          </a:p>
          <a:p>
            <a:r>
              <a:rPr lang="en-US" cap="none" dirty="0" smtClean="0"/>
              <a:t>Cloud relies on Internet Connection 100%. If Internet is down, even local office-to-classroom calls fail. </a:t>
            </a:r>
          </a:p>
          <a:p>
            <a:r>
              <a:rPr lang="en-US" cap="none" dirty="0" smtClean="0"/>
              <a:t>Cloud usually has </a:t>
            </a:r>
            <a:r>
              <a:rPr lang="en-US" cap="none" dirty="0" smtClean="0"/>
              <a:t>both </a:t>
            </a:r>
            <a:r>
              <a:rPr lang="en-US" cap="none" dirty="0" smtClean="0"/>
              <a:t>per-extension </a:t>
            </a:r>
            <a:r>
              <a:rPr lang="en-US" cap="none" dirty="0" smtClean="0"/>
              <a:t>license </a:t>
            </a:r>
            <a:r>
              <a:rPr lang="en-US" cap="none" dirty="0" smtClean="0"/>
              <a:t>and a per-feature licenses</a:t>
            </a:r>
          </a:p>
          <a:p>
            <a:r>
              <a:rPr lang="en-US" cap="none" dirty="0" smtClean="0"/>
              <a:t>Charged for every little thing…</a:t>
            </a:r>
          </a:p>
          <a:p>
            <a:r>
              <a:rPr lang="en-US" cap="none" dirty="0" smtClean="0"/>
              <a:t>Our results: cloud upfront costs were similar (hardware), but annual costs were 8x higher. 10 Year Total Cost of Ownership was $750k</a:t>
            </a:r>
          </a:p>
          <a:p>
            <a:endParaRPr lang="en-US" cap="none" dirty="0"/>
          </a:p>
          <a:p>
            <a:r>
              <a:rPr lang="en-US" cap="none" dirty="0" smtClean="0"/>
              <a:t>Big name brands were also expensive, licensing costs ridiculous</a:t>
            </a:r>
          </a:p>
          <a:p>
            <a:r>
              <a:rPr lang="en-US" cap="none" dirty="0" smtClean="0"/>
              <a:t>Open source software is obviously cheaper, but you get what you pay for</a:t>
            </a:r>
            <a:endParaRPr lang="en-US" cap="non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Cloud vs Local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930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842627"/>
              </p:ext>
            </p:extLst>
          </p:nvPr>
        </p:nvGraphicFramePr>
        <p:xfrm>
          <a:off x="249406" y="212481"/>
          <a:ext cx="11655379" cy="6408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692">
                  <a:extLst>
                    <a:ext uri="{9D8B030D-6E8A-4147-A177-3AD203B41FA5}">
                      <a16:colId xmlns:a16="http://schemas.microsoft.com/office/drawing/2014/main" val="3810907917"/>
                    </a:ext>
                  </a:extLst>
                </a:gridCol>
                <a:gridCol w="1899000">
                  <a:extLst>
                    <a:ext uri="{9D8B030D-6E8A-4147-A177-3AD203B41FA5}">
                      <a16:colId xmlns:a16="http://schemas.microsoft.com/office/drawing/2014/main" val="3485743207"/>
                    </a:ext>
                  </a:extLst>
                </a:gridCol>
                <a:gridCol w="1806041">
                  <a:extLst>
                    <a:ext uri="{9D8B030D-6E8A-4147-A177-3AD203B41FA5}">
                      <a16:colId xmlns:a16="http://schemas.microsoft.com/office/drawing/2014/main" val="2433890339"/>
                    </a:ext>
                  </a:extLst>
                </a:gridCol>
                <a:gridCol w="62185">
                  <a:extLst>
                    <a:ext uri="{9D8B030D-6E8A-4147-A177-3AD203B41FA5}">
                      <a16:colId xmlns:a16="http://schemas.microsoft.com/office/drawing/2014/main" val="716137050"/>
                    </a:ext>
                  </a:extLst>
                </a:gridCol>
                <a:gridCol w="1257147">
                  <a:extLst>
                    <a:ext uri="{9D8B030D-6E8A-4147-A177-3AD203B41FA5}">
                      <a16:colId xmlns:a16="http://schemas.microsoft.com/office/drawing/2014/main" val="1441567528"/>
                    </a:ext>
                  </a:extLst>
                </a:gridCol>
                <a:gridCol w="1310266">
                  <a:extLst>
                    <a:ext uri="{9D8B030D-6E8A-4147-A177-3AD203B41FA5}">
                      <a16:colId xmlns:a16="http://schemas.microsoft.com/office/drawing/2014/main" val="4131336808"/>
                    </a:ext>
                  </a:extLst>
                </a:gridCol>
                <a:gridCol w="1686524">
                  <a:extLst>
                    <a:ext uri="{9D8B030D-6E8A-4147-A177-3AD203B41FA5}">
                      <a16:colId xmlns:a16="http://schemas.microsoft.com/office/drawing/2014/main" val="3205764945"/>
                    </a:ext>
                  </a:extLst>
                </a:gridCol>
                <a:gridCol w="1686524">
                  <a:extLst>
                    <a:ext uri="{9D8B030D-6E8A-4147-A177-3AD203B41FA5}">
                      <a16:colId xmlns:a16="http://schemas.microsoft.com/office/drawing/2014/main" val="347286081"/>
                    </a:ext>
                  </a:extLst>
                </a:gridCol>
              </a:tblGrid>
              <a:tr h="1263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Vendor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Annual License/Labor Costs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Annual Voice Subscription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 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Total Annual Cost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Total Upfront Cost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Five Year</a:t>
                      </a:r>
                      <a:br>
                        <a:rPr lang="en-US" sz="1800" u="sng" strike="noStrike">
                          <a:effectLst/>
                        </a:rPr>
                      </a:br>
                      <a:r>
                        <a:rPr lang="en-US" sz="1800" u="sng" strike="noStrike">
                          <a:effectLst/>
                        </a:rPr>
                        <a:t>Total Cost of Ownership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Ten Year</a:t>
                      </a:r>
                      <a:br>
                        <a:rPr lang="en-US" sz="1800" u="sng" strike="noStrike">
                          <a:effectLst/>
                        </a:rPr>
                      </a:br>
                      <a:r>
                        <a:rPr lang="en-US" sz="1800" u="sng" strike="noStrike">
                          <a:effectLst/>
                        </a:rPr>
                        <a:t>Total Cost of Ownership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556677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Asterisk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$4,596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$4,796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$59,200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$83,180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$107,160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584589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3CX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$1,408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$4,800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$6,208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$93,040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$124,080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8816013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Mitel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$4,400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$3,387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$7,787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$125,000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$163,935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$202,870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16999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Mitel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$3,326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$10,392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$13,718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$78,314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$146,904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$215,494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819220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Asterisk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$3,800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$6,432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$10,232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$130,218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$181,378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$232,538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05714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Shoretel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$7,752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$8,832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$16,584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$96,222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$179,142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$262,062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367566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Vertical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$10,300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$13,320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$23,620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$143,000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$261,100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$379,200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1489721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Current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$42,200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$47,200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$14,500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$250,500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$486,500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8702314"/>
                  </a:ext>
                </a:extLst>
              </a:tr>
              <a:tr h="57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Cloud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$62,667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$62,667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$56,618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$369,953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$683,288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439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81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-na.ssl-images-amazon.com/images/I/51iMuY9t2o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800" y1="48600" x2="74400" y2="27400"/>
                        <a14:foregroundMark x1="85400" y1="56400" x2="82800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8" y="839756"/>
            <a:ext cx="4762500" cy="4762500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058" y="2251510"/>
            <a:ext cx="4721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Mitel Phones</a:t>
            </a:r>
          </a:p>
          <a:p>
            <a:endParaRPr lang="en-US" sz="2400" dirty="0"/>
          </a:p>
          <a:p>
            <a:r>
              <a:rPr lang="en-US" sz="2400" dirty="0" smtClean="0"/>
              <a:t>Very Slick</a:t>
            </a:r>
          </a:p>
          <a:p>
            <a:r>
              <a:rPr lang="en-US" sz="2400" dirty="0" smtClean="0"/>
              <a:t>Cordless handset option</a:t>
            </a:r>
          </a:p>
          <a:p>
            <a:r>
              <a:rPr lang="en-US" sz="2400" dirty="0" smtClean="0"/>
              <a:t>Favorite phone, but expensive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531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058" y="2251510"/>
            <a:ext cx="4721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ShoreTel</a:t>
            </a:r>
            <a:r>
              <a:rPr lang="en-US" sz="2400" dirty="0" smtClean="0"/>
              <a:t> Phones</a:t>
            </a:r>
          </a:p>
          <a:p>
            <a:endParaRPr lang="en-US" sz="2400" dirty="0"/>
          </a:p>
          <a:p>
            <a:r>
              <a:rPr lang="en-US" sz="2400" dirty="0" smtClean="0"/>
              <a:t>Big, Bulky</a:t>
            </a:r>
          </a:p>
          <a:p>
            <a:r>
              <a:rPr lang="en-US" sz="2400" dirty="0" smtClean="0"/>
              <a:t>Loud speakerphone, but unnecessary for classrooms</a:t>
            </a:r>
          </a:p>
        </p:txBody>
      </p:sp>
      <p:pic>
        <p:nvPicPr>
          <p:cNvPr id="8194" name="Picture 2" descr="Image result for shoretel pho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8343"/>
            <a:ext cx="5715000" cy="4505325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Selected </a:t>
            </a:r>
            <a:r>
              <a:rPr lang="en-US" cap="none" dirty="0" err="1" smtClean="0"/>
              <a:t>Appia</a:t>
            </a:r>
            <a:r>
              <a:rPr lang="en-US" cap="none" dirty="0" smtClean="0"/>
              <a:t> for our SIP Trunk (now </a:t>
            </a:r>
            <a:r>
              <a:rPr lang="en-US" cap="none" dirty="0" err="1" smtClean="0"/>
              <a:t>CallTower</a:t>
            </a:r>
            <a:r>
              <a:rPr lang="en-US" cap="none" dirty="0" smtClean="0"/>
              <a:t>)</a:t>
            </a:r>
          </a:p>
          <a:p>
            <a:r>
              <a:rPr lang="en-US" cap="none" dirty="0" smtClean="0"/>
              <a:t>Unlimited concurrent call channels (no busy tone)</a:t>
            </a:r>
          </a:p>
          <a:p>
            <a:r>
              <a:rPr lang="en-US" cap="none" dirty="0" smtClean="0"/>
              <a:t>Unlimited inbound minutes</a:t>
            </a:r>
          </a:p>
          <a:p>
            <a:r>
              <a:rPr lang="en-US" cap="none" dirty="0" smtClean="0"/>
              <a:t>18k outbound monthly minutes (our highest month was 12k)</a:t>
            </a:r>
          </a:p>
          <a:p>
            <a:r>
              <a:rPr lang="en-US" cap="none" dirty="0" smtClean="0"/>
              <a:t>Any overage is a low per-minute rate (have never gone over)</a:t>
            </a:r>
          </a:p>
          <a:p>
            <a:r>
              <a:rPr lang="en-US" cap="none" dirty="0" smtClean="0"/>
              <a:t>50 DID numbers (Office, Admin, Operations, </a:t>
            </a:r>
            <a:r>
              <a:rPr lang="en-US" cap="none" dirty="0" err="1" smtClean="0"/>
              <a:t>etc</a:t>
            </a:r>
            <a:r>
              <a:rPr lang="en-US" cap="none" dirty="0" smtClean="0"/>
              <a:t>)</a:t>
            </a:r>
          </a:p>
          <a:p>
            <a:endParaRPr lang="en-US" cap="none" dirty="0"/>
          </a:p>
          <a:p>
            <a:r>
              <a:rPr lang="en-US" cap="none" dirty="0" smtClean="0"/>
              <a:t>One time costs to setup/port numbers - $605</a:t>
            </a:r>
          </a:p>
          <a:p>
            <a:r>
              <a:rPr lang="en-US" cap="none" dirty="0" smtClean="0"/>
              <a:t>Monthly costs - $348</a:t>
            </a:r>
          </a:p>
          <a:p>
            <a:r>
              <a:rPr lang="en-US" cap="none" dirty="0" smtClean="0"/>
              <a:t>Annual Phone Cost – $4,176 (previous was $42k/year)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SIP Trunk</a:t>
            </a:r>
            <a:endParaRPr lang="en-US" sz="5400" cap="none" dirty="0"/>
          </a:p>
        </p:txBody>
      </p:sp>
      <p:pic>
        <p:nvPicPr>
          <p:cNvPr id="4098" name="Picture 2" descr="Image result for calltower sip tr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46" y="31378"/>
            <a:ext cx="3890473" cy="1156443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Selected 3CX for our PBX</a:t>
            </a:r>
          </a:p>
          <a:p>
            <a:r>
              <a:rPr lang="en-US" cap="none" dirty="0" smtClean="0"/>
              <a:t>Easy to use interface</a:t>
            </a:r>
          </a:p>
          <a:p>
            <a:r>
              <a:rPr lang="en-US" cap="none" dirty="0" smtClean="0"/>
              <a:t>Not open source (a benefit in our opinion)</a:t>
            </a:r>
          </a:p>
          <a:p>
            <a:r>
              <a:rPr lang="en-US" cap="none" dirty="0" smtClean="0"/>
              <a:t>Reasonably Priced</a:t>
            </a:r>
          </a:p>
          <a:p>
            <a:r>
              <a:rPr lang="en-US" cap="none" dirty="0" smtClean="0"/>
              <a:t>Runs on Windows (fits into our current environment of backups/DR)</a:t>
            </a:r>
          </a:p>
          <a:p>
            <a:r>
              <a:rPr lang="en-US" cap="none" dirty="0" smtClean="0"/>
              <a:t>Popular brand overseas, becoming more popular in US</a:t>
            </a:r>
          </a:p>
          <a:p>
            <a:r>
              <a:rPr lang="en-US" cap="none" dirty="0" smtClean="0"/>
              <a:t>Host onsite in Hyper-V (Replication, DR, Backups, </a:t>
            </a:r>
            <a:r>
              <a:rPr lang="en-US" cap="none" dirty="0" err="1" smtClean="0"/>
              <a:t>etc</a:t>
            </a:r>
            <a:r>
              <a:rPr lang="en-US" cap="none" dirty="0" smtClean="0"/>
              <a:t>)</a:t>
            </a:r>
          </a:p>
          <a:p>
            <a:r>
              <a:rPr lang="en-US" cap="none" dirty="0" smtClean="0"/>
              <a:t>Hardware requirements are low, could run small install on Raspberry-Pi</a:t>
            </a:r>
          </a:p>
          <a:p>
            <a:r>
              <a:rPr lang="en-US" cap="none" dirty="0" smtClean="0"/>
              <a:t>No per-extension cost. Licenses based on Simultaneous Calls. We </a:t>
            </a:r>
            <a:r>
              <a:rPr lang="en-US" cap="none" dirty="0" smtClean="0"/>
              <a:t>use 64SC.</a:t>
            </a:r>
            <a:endParaRPr lang="en-US" cap="none" dirty="0" smtClean="0"/>
          </a:p>
          <a:p>
            <a:r>
              <a:rPr lang="en-US" cap="none" dirty="0" smtClean="0"/>
              <a:t>Three different levels (Standard, Professional, Enterprise). We </a:t>
            </a:r>
            <a:r>
              <a:rPr lang="en-US" cap="none" dirty="0" smtClean="0"/>
              <a:t>use </a:t>
            </a:r>
            <a:r>
              <a:rPr lang="en-US" cap="none" dirty="0" smtClean="0"/>
              <a:t>Pro.</a:t>
            </a:r>
          </a:p>
          <a:p>
            <a:r>
              <a:rPr lang="en-US" cap="none" dirty="0" smtClean="0"/>
              <a:t>Low annual license cost, EDU Discount, Pro 64SC Version about $2,500/year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PBX</a:t>
            </a:r>
            <a:endParaRPr lang="en-US" sz="5400" cap="none" dirty="0"/>
          </a:p>
        </p:txBody>
      </p:sp>
      <p:pic>
        <p:nvPicPr>
          <p:cNvPr id="5122" name="Picture 2" descr="Image result for 3c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33">
                        <a14:foregroundMark x1="22917" y1="47007" x2="27500" y2="27273"/>
                        <a14:foregroundMark x1="35083" y1="59202" x2="35500" y2="39468"/>
                        <a14:foregroundMark x1="59583" y1="55432" x2="59583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38" y="0"/>
            <a:ext cx="4654962" cy="174949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/>
              <a:t>Eliminated </a:t>
            </a:r>
            <a:r>
              <a:rPr lang="en-US" cap="none" dirty="0" smtClean="0"/>
              <a:t>PRI Lines</a:t>
            </a:r>
          </a:p>
          <a:p>
            <a:r>
              <a:rPr lang="en-US" cap="none" dirty="0" smtClean="0"/>
              <a:t>Eliminated all POTS (security, fax, elevators, </a:t>
            </a:r>
            <a:r>
              <a:rPr lang="en-US" cap="none" dirty="0" err="1" smtClean="0"/>
              <a:t>Nicor</a:t>
            </a:r>
            <a:r>
              <a:rPr lang="en-US" cap="none" dirty="0" smtClean="0"/>
              <a:t>, </a:t>
            </a:r>
            <a:r>
              <a:rPr lang="en-US" cap="none" dirty="0" err="1" smtClean="0"/>
              <a:t>etc</a:t>
            </a:r>
            <a:r>
              <a:rPr lang="en-US" cap="none" dirty="0" smtClean="0"/>
              <a:t>)</a:t>
            </a:r>
          </a:p>
          <a:p>
            <a:r>
              <a:rPr lang="en-US" cap="none" dirty="0" smtClean="0"/>
              <a:t>Security/</a:t>
            </a:r>
            <a:r>
              <a:rPr lang="en-US" cap="none" dirty="0" err="1" smtClean="0"/>
              <a:t>Nicor</a:t>
            </a:r>
            <a:r>
              <a:rPr lang="en-US" cap="none" dirty="0" smtClean="0"/>
              <a:t> – used Patton FXS Gateways</a:t>
            </a:r>
          </a:p>
          <a:p>
            <a:r>
              <a:rPr lang="en-US" cap="none" dirty="0" smtClean="0"/>
              <a:t>Elevators – service agreement offers LTE Device - about $45/month</a:t>
            </a:r>
          </a:p>
          <a:p>
            <a:r>
              <a:rPr lang="en-US" cap="none" dirty="0" smtClean="0"/>
              <a:t>Faxes – switched to eFax</a:t>
            </a:r>
          </a:p>
          <a:p>
            <a:pPr marL="0" indent="0">
              <a:buNone/>
            </a:pPr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PRI/POTS</a:t>
            </a:r>
            <a:endParaRPr lang="en-US" sz="5400" cap="none" dirty="0"/>
          </a:p>
        </p:txBody>
      </p:sp>
      <p:pic>
        <p:nvPicPr>
          <p:cNvPr id="1028" name="Picture 4" descr="Image result for patton fxs gatew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193" y1="61176" x2="7713" y2="25294"/>
                        <a14:foregroundMark x1="10744" y1="37647" x2="91185" y2="35000"/>
                        <a14:foregroundMark x1="85124" y1="30882" x2="94766" y2="42647"/>
                        <a14:foregroundMark x1="54270" y1="52941" x2="67493" y2="39412"/>
                        <a14:foregroundMark x1="59229" y1="38235" x2="59229" y2="5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13" y="2885952"/>
            <a:ext cx="5005510" cy="4688358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Yealink T46S and T48S</a:t>
            </a:r>
          </a:p>
          <a:p>
            <a:r>
              <a:rPr lang="en-US" cap="none" dirty="0" smtClean="0"/>
              <a:t>Offered demo units before we purchased</a:t>
            </a:r>
          </a:p>
          <a:p>
            <a:r>
              <a:rPr lang="en-US" cap="none" dirty="0" smtClean="0"/>
              <a:t>Work great, feel sturdy</a:t>
            </a:r>
          </a:p>
          <a:p>
            <a:r>
              <a:rPr lang="en-US" cap="none" dirty="0" smtClean="0"/>
              <a:t>Large bright screens</a:t>
            </a:r>
          </a:p>
          <a:p>
            <a:r>
              <a:rPr lang="en-US" cap="none" dirty="0" smtClean="0"/>
              <a:t>Speed Dial / BLF Buttons</a:t>
            </a:r>
          </a:p>
          <a:p>
            <a:r>
              <a:rPr lang="en-US" cap="none" dirty="0" smtClean="0"/>
              <a:t>Physical number pad on touch screen</a:t>
            </a:r>
          </a:p>
          <a:p>
            <a:endParaRPr lang="en-US" cap="none" dirty="0"/>
          </a:p>
          <a:p>
            <a:r>
              <a:rPr lang="en-US" cap="none" dirty="0" smtClean="0"/>
              <a:t>Conference Room – Yealink CP860</a:t>
            </a:r>
          </a:p>
          <a:p>
            <a:r>
              <a:rPr lang="en-US" cap="none" dirty="0" smtClean="0"/>
              <a:t>Loud speaker, optional external mics</a:t>
            </a:r>
          </a:p>
          <a:p>
            <a:r>
              <a:rPr lang="en-US" cap="none" dirty="0" smtClean="0"/>
              <a:t>Bright indicator lights</a:t>
            </a:r>
          </a:p>
          <a:p>
            <a:r>
              <a:rPr lang="en-US" cap="none" dirty="0" smtClean="0"/>
              <a:t>Easy to use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Phones</a:t>
            </a:r>
            <a:endParaRPr lang="en-US" sz="5400" cap="none" dirty="0"/>
          </a:p>
        </p:txBody>
      </p:sp>
      <p:pic>
        <p:nvPicPr>
          <p:cNvPr id="6146" name="Picture 2" descr="Image result for yealin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91" y="176298"/>
            <a:ext cx="5559522" cy="1160483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89931" l="10000" r="90000">
                        <a14:foregroundMark x1="32556" y1="15799" x2="31556" y2="4688"/>
                        <a14:foregroundMark x1="57778" y1="30208" x2="70667" y2="18403"/>
                        <a14:foregroundMark x1="27889" y1="83160" x2="83222" y2="82639"/>
                        <a14:foregroundMark x1="29556" y1="88021" x2="82000" y2="8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7951"/>
            <a:ext cx="10779369" cy="6898796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49289" y="167951"/>
            <a:ext cx="43667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$150</a:t>
            </a:r>
          </a:p>
          <a:p>
            <a:r>
              <a:rPr lang="en-US" sz="2800" dirty="0" smtClean="0"/>
              <a:t>All classrooms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3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89" y="167951"/>
            <a:ext cx="4366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$190</a:t>
            </a:r>
          </a:p>
          <a:p>
            <a:r>
              <a:rPr lang="en-US" sz="2800" dirty="0" smtClean="0"/>
              <a:t>All Office,</a:t>
            </a:r>
          </a:p>
          <a:p>
            <a:r>
              <a:rPr lang="en-US" sz="2800" dirty="0" smtClean="0"/>
              <a:t>Admin, &amp;</a:t>
            </a:r>
          </a:p>
          <a:p>
            <a:r>
              <a:rPr lang="en-US" sz="2800" dirty="0" smtClean="0"/>
              <a:t>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6" b="89721" l="9000" r="90000">
                        <a14:foregroundMark x1="28000" y1="13240" x2="28333" y2="6446"/>
                        <a14:foregroundMark x1="20889" y1="85366" x2="9000" y2="88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7" y="0"/>
            <a:ext cx="10752965" cy="685800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8994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3701903"/>
          </a:xfrm>
        </p:spPr>
        <p:txBody>
          <a:bodyPr anchor="t">
            <a:noAutofit/>
          </a:bodyPr>
          <a:lstStyle/>
          <a:p>
            <a:r>
              <a:rPr lang="en-US" cap="none" dirty="0" smtClean="0"/>
              <a:t>Palos School District 118 in Palos Park, IL</a:t>
            </a:r>
          </a:p>
          <a:p>
            <a:r>
              <a:rPr lang="en-US" cap="none" dirty="0" smtClean="0"/>
              <a:t>~45 Min South of Chicago</a:t>
            </a:r>
          </a:p>
          <a:p>
            <a:r>
              <a:rPr lang="en-US" cap="none" dirty="0" smtClean="0"/>
              <a:t>PreK-8, 2,500 Students</a:t>
            </a:r>
          </a:p>
          <a:p>
            <a:r>
              <a:rPr lang="en-US" cap="none" dirty="0" smtClean="0"/>
              <a:t>Two Elementary Schools (PreK-5), One Middle School (6-8)</a:t>
            </a:r>
          </a:p>
          <a:p>
            <a:r>
              <a:rPr lang="en-US" cap="none" dirty="0" smtClean="0"/>
              <a:t>Admin Building, Transportation/Operations Building</a:t>
            </a:r>
          </a:p>
          <a:p>
            <a:r>
              <a:rPr lang="en-US" cap="none" dirty="0" smtClean="0"/>
              <a:t>Windows School District, 1:1 in our Middle School</a:t>
            </a:r>
          </a:p>
          <a:p>
            <a:r>
              <a:rPr lang="en-US" cap="none" dirty="0" smtClean="0"/>
              <a:t>Most Servers and Services On Site</a:t>
            </a:r>
          </a:p>
          <a:p>
            <a:r>
              <a:rPr lang="en-US" cap="none" dirty="0" smtClean="0"/>
              <a:t>Fiber WAN to all buildings, Fiber ISP from WOW</a:t>
            </a:r>
            <a:endParaRPr lang="en-US" cap="non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About Us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3188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yealink cp86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00" y1="56200" x2="30800" y2="70400"/>
                        <a14:foregroundMark x1="67600" y1="70600" x2="91800" y2="57200"/>
                        <a14:backgroundMark x1="7200" y1="61200" x2="29200" y2="73400"/>
                        <a14:backgroundMark x1="92800" y1="61000" x2="69200" y2="7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7" y="-245642"/>
            <a:ext cx="7103642" cy="7103642"/>
          </a:xfrm>
          <a:prstGeom prst="rect">
            <a:avLst/>
          </a:prstGeom>
          <a:noFill/>
          <a:effectLst>
            <a:glow rad="101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289" y="167951"/>
            <a:ext cx="43667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$275</a:t>
            </a:r>
          </a:p>
          <a:p>
            <a:r>
              <a:rPr lang="en-US" sz="2800" dirty="0" smtClean="0"/>
              <a:t>Conference Rooms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885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" y="27032"/>
            <a:ext cx="11625943" cy="68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Replaced 10 POTS Fax lines with 6 eFax accounts</a:t>
            </a:r>
          </a:p>
          <a:p>
            <a:r>
              <a:rPr lang="en-US" cap="none" dirty="0" smtClean="0"/>
              <a:t>Annual costs went from $15k to $1,500</a:t>
            </a:r>
          </a:p>
          <a:p>
            <a:r>
              <a:rPr lang="en-US" cap="none" dirty="0" smtClean="0"/>
              <a:t>eFax Ports Numbers</a:t>
            </a:r>
          </a:p>
          <a:p>
            <a:r>
              <a:rPr lang="en-US" cap="none" dirty="0" smtClean="0"/>
              <a:t>Each account has 5 Emails to Send, 5 Emails to Receive</a:t>
            </a:r>
          </a:p>
          <a:p>
            <a:r>
              <a:rPr lang="en-US" cap="none" dirty="0" smtClean="0"/>
              <a:t>Complete Digital Trail, Secure, Compliant with HIPPA, PCI, GLBA, SOX</a:t>
            </a:r>
          </a:p>
          <a:p>
            <a:r>
              <a:rPr lang="en-US" cap="none" dirty="0" smtClean="0"/>
              <a:t>Incoming faxes go to common mailbox “WestFax@palos118.org”</a:t>
            </a:r>
          </a:p>
          <a:p>
            <a:r>
              <a:rPr lang="en-US" cap="none" dirty="0" smtClean="0"/>
              <a:t>Building secretaries monitor this inbox in Outlook</a:t>
            </a:r>
          </a:p>
          <a:p>
            <a:r>
              <a:rPr lang="en-US" cap="none" dirty="0" smtClean="0"/>
              <a:t>They forward or print faxes as needed, similar to taking fax off machine</a:t>
            </a:r>
          </a:p>
          <a:p>
            <a:r>
              <a:rPr lang="en-US" cap="none" dirty="0" smtClean="0"/>
              <a:t>Building secretaries and nurse are allowed to send</a:t>
            </a:r>
          </a:p>
          <a:p>
            <a:r>
              <a:rPr lang="en-US" cap="none" dirty="0" smtClean="0"/>
              <a:t>Write email to </a:t>
            </a:r>
            <a:r>
              <a:rPr lang="en-US" cap="none" dirty="0" smtClean="0">
                <a:hlinkClick r:id="rId2"/>
              </a:rPr>
              <a:t>number@efaxsend.com</a:t>
            </a:r>
            <a:r>
              <a:rPr lang="en-US" cap="none" dirty="0"/>
              <a:t> </a:t>
            </a:r>
            <a:r>
              <a:rPr lang="en-US" cap="none" dirty="0" smtClean="0"/>
              <a:t>“17087613809@efaxsend.com”</a:t>
            </a:r>
          </a:p>
          <a:p>
            <a:r>
              <a:rPr lang="en-US" cap="none" dirty="0" smtClean="0"/>
              <a:t>Copiers use same email account, so they can scan to fax also. 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eFax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66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66675"/>
            <a:ext cx="113061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42" y="57347"/>
            <a:ext cx="5153115" cy="67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0"/>
            <a:ext cx="529822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52" y="0"/>
            <a:ext cx="5348874" cy="6848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8807" y="2469735"/>
            <a:ext cx="4742916" cy="1495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6119" y="1639369"/>
            <a:ext cx="907279" cy="11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6118" y="1185018"/>
            <a:ext cx="907279" cy="112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6848" y="2781657"/>
            <a:ext cx="1788920" cy="138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3COM/Vertical system</a:t>
            </a:r>
          </a:p>
          <a:p>
            <a:r>
              <a:rPr lang="en-US" cap="none" dirty="0" smtClean="0"/>
              <a:t>Digital phones over analog lines, lots of interference (hums/hiss/AM Radio)</a:t>
            </a:r>
          </a:p>
          <a:p>
            <a:r>
              <a:rPr lang="en-US" cap="none" dirty="0" smtClean="0"/>
              <a:t>2 PRI Lines, main/failover</a:t>
            </a:r>
          </a:p>
          <a:p>
            <a:r>
              <a:rPr lang="en-US" cap="none" dirty="0" smtClean="0"/>
              <a:t>40 POTS line (security system, elevators, fax, gas meter, </a:t>
            </a:r>
            <a:r>
              <a:rPr lang="en-US" cap="none" dirty="0" err="1" smtClean="0"/>
              <a:t>etc</a:t>
            </a:r>
            <a:r>
              <a:rPr lang="en-US" cap="none" dirty="0" smtClean="0"/>
              <a:t>)</a:t>
            </a:r>
          </a:p>
          <a:p>
            <a:r>
              <a:rPr lang="en-US" cap="none" dirty="0" smtClean="0"/>
              <a:t>System was End Of Life, support expensive</a:t>
            </a:r>
          </a:p>
          <a:p>
            <a:r>
              <a:rPr lang="en-US" cap="none" dirty="0" smtClean="0"/>
              <a:t>Only one company in the area could service it</a:t>
            </a:r>
          </a:p>
          <a:p>
            <a:r>
              <a:rPr lang="en-US" cap="none" dirty="0" smtClean="0"/>
              <a:t>No user-serviceable parts</a:t>
            </a:r>
          </a:p>
          <a:p>
            <a:r>
              <a:rPr lang="en-US" cap="none" dirty="0" smtClean="0"/>
              <a:t>Database corruption, boards failing</a:t>
            </a:r>
          </a:p>
          <a:p>
            <a:r>
              <a:rPr lang="en-US" cap="none" dirty="0" smtClean="0"/>
              <a:t>Only backup was a floppy disk</a:t>
            </a:r>
          </a:p>
          <a:p>
            <a:r>
              <a:rPr lang="en-US" cap="none" dirty="0" smtClean="0"/>
              <a:t>Voicemail very limited, ran on Windows 98 Computer</a:t>
            </a:r>
          </a:p>
          <a:p>
            <a:r>
              <a:rPr lang="en-US" cap="none" dirty="0" smtClean="0"/>
              <a:t>No mobile apps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Previous System- 2016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34480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ad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33" y="93310"/>
            <a:ext cx="7036533" cy="69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9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Annual Costs</a:t>
            </a:r>
          </a:p>
          <a:p>
            <a:r>
              <a:rPr lang="en-US" cap="none" dirty="0" smtClean="0"/>
              <a:t>PBX Service - $5,000</a:t>
            </a:r>
          </a:p>
          <a:p>
            <a:r>
              <a:rPr lang="en-US" cap="none" dirty="0" smtClean="0"/>
              <a:t>PRI Circuits - $18,000</a:t>
            </a:r>
          </a:p>
          <a:p>
            <a:r>
              <a:rPr lang="en-US" cap="none" dirty="0" smtClean="0"/>
              <a:t>POTS - $19,200 (and increasing)</a:t>
            </a:r>
          </a:p>
          <a:p>
            <a:endParaRPr lang="en-US" cap="none" dirty="0"/>
          </a:p>
          <a:p>
            <a:r>
              <a:rPr lang="en-US" cap="none" dirty="0" smtClean="0"/>
              <a:t>Total: $42,200/year</a:t>
            </a:r>
          </a:p>
          <a:p>
            <a:endParaRPr lang="en-US" cap="none" dirty="0"/>
          </a:p>
          <a:p>
            <a:r>
              <a:rPr lang="en-US" cap="none" dirty="0" smtClean="0"/>
              <a:t>New Addition Hardware - $14,500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Previous System- 2016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4396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 lnSpcReduction="10000"/>
          </a:bodyPr>
          <a:lstStyle/>
          <a:p>
            <a:r>
              <a:rPr lang="en-US" cap="none" dirty="0" smtClean="0"/>
              <a:t>Call Clarity (in district crystal clear HD Audio)</a:t>
            </a:r>
          </a:p>
          <a:p>
            <a:r>
              <a:rPr lang="en-US" cap="none" dirty="0" smtClean="0"/>
              <a:t>Call Clarity (external calls depend on contact method, SIP &gt; SIP is still HD)</a:t>
            </a:r>
          </a:p>
          <a:p>
            <a:r>
              <a:rPr lang="en-US" cap="none" dirty="0" smtClean="0"/>
              <a:t>Every call digital, no hums/hiss or AM Radio</a:t>
            </a:r>
          </a:p>
          <a:p>
            <a:r>
              <a:rPr lang="en-US" cap="none" dirty="0" smtClean="0"/>
              <a:t>Easy to manage web interface, we can do updates ourselves</a:t>
            </a:r>
          </a:p>
          <a:p>
            <a:r>
              <a:rPr lang="en-US" cap="none" dirty="0" smtClean="0"/>
              <a:t>Phone with LCD Screens, digital labels (no more handwritten labels)</a:t>
            </a:r>
          </a:p>
          <a:p>
            <a:r>
              <a:rPr lang="en-US" cap="none" dirty="0" smtClean="0"/>
              <a:t>Phone directory on each phone</a:t>
            </a:r>
          </a:p>
          <a:p>
            <a:r>
              <a:rPr lang="en-US" cap="none" dirty="0" smtClean="0"/>
              <a:t>Speed Dial Buttons</a:t>
            </a:r>
          </a:p>
          <a:p>
            <a:r>
              <a:rPr lang="en-US" cap="none" dirty="0" smtClean="0"/>
              <a:t>Smart Phone Apps</a:t>
            </a:r>
          </a:p>
          <a:p>
            <a:r>
              <a:rPr lang="en-US" cap="none" dirty="0" smtClean="0"/>
              <a:t>Failover (Hyper-V Clusters/Replication)</a:t>
            </a:r>
          </a:p>
          <a:p>
            <a:r>
              <a:rPr lang="en-US" cap="none" dirty="0" smtClean="0"/>
              <a:t>Hold Music</a:t>
            </a:r>
          </a:p>
          <a:p>
            <a:r>
              <a:rPr lang="en-US" cap="none" dirty="0" smtClean="0"/>
              <a:t>SIP-complaint, any SIP device can be used</a:t>
            </a:r>
          </a:p>
          <a:p>
            <a:r>
              <a:rPr lang="en-US" cap="none" dirty="0" smtClean="0"/>
              <a:t>Cost Savings!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Benefits of VoIP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34132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Know your area’s rules for E911</a:t>
            </a:r>
          </a:p>
          <a:p>
            <a:r>
              <a:rPr lang="en-US" cap="none" dirty="0" smtClean="0"/>
              <a:t>Illinois/Chicago Area – Business</a:t>
            </a:r>
          </a:p>
          <a:p>
            <a:r>
              <a:rPr lang="en-US" cap="none" dirty="0" smtClean="0"/>
              <a:t>Cannot require extra digits to dial 911 (no 9 for outside line, then 911)</a:t>
            </a:r>
          </a:p>
          <a:p>
            <a:r>
              <a:rPr lang="en-US" cap="none" dirty="0" smtClean="0"/>
              <a:t>1 - E911 Number per 40,000 </a:t>
            </a:r>
            <a:r>
              <a:rPr lang="en-US" cap="none" dirty="0" err="1" smtClean="0"/>
              <a:t>sq</a:t>
            </a:r>
            <a:r>
              <a:rPr lang="en-US" cap="none" dirty="0" smtClean="0"/>
              <a:t> </a:t>
            </a:r>
            <a:r>
              <a:rPr lang="en-US" cap="none" dirty="0" err="1" smtClean="0"/>
              <a:t>ft</a:t>
            </a:r>
            <a:r>
              <a:rPr lang="en-US" cap="none" dirty="0" smtClean="0"/>
              <a:t>, or each floor</a:t>
            </a:r>
          </a:p>
          <a:p>
            <a:r>
              <a:rPr lang="en-US" cap="none" dirty="0" smtClean="0"/>
              <a:t>Each of our schools needed two E911 numbers (upper level, lower level)</a:t>
            </a:r>
          </a:p>
          <a:p>
            <a:r>
              <a:rPr lang="en-US" cap="none" dirty="0" smtClean="0"/>
              <a:t>District Office and Operations Building only needed one E911 number</a:t>
            </a:r>
          </a:p>
          <a:p>
            <a:endParaRPr lang="en-US" cap="non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E911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2389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SIP </a:t>
            </a:r>
            <a:r>
              <a:rPr lang="en-US" cap="none" dirty="0" err="1" smtClean="0"/>
              <a:t>Trunking</a:t>
            </a:r>
            <a:r>
              <a:rPr lang="en-US" cap="none" dirty="0"/>
              <a:t> </a:t>
            </a:r>
            <a:r>
              <a:rPr lang="en-US" cap="none" dirty="0" smtClean="0"/>
              <a:t>– 25 concurrent calls, 18k outbound minutes</a:t>
            </a:r>
          </a:p>
          <a:p>
            <a:r>
              <a:rPr lang="en-US" cap="none" dirty="0" smtClean="0"/>
              <a:t>SIP </a:t>
            </a:r>
            <a:r>
              <a:rPr lang="en-US" cap="none" dirty="0" err="1" smtClean="0"/>
              <a:t>Trunking</a:t>
            </a:r>
            <a:r>
              <a:rPr lang="en-US" cap="none" dirty="0" smtClean="0"/>
              <a:t> – 50 DID numbers, 8 enhanced DID w/ e911</a:t>
            </a:r>
          </a:p>
          <a:p>
            <a:r>
              <a:rPr lang="en-US" cap="none" dirty="0" smtClean="0"/>
              <a:t>RFP was 30 pages total, mostly legal information</a:t>
            </a:r>
          </a:p>
          <a:p>
            <a:r>
              <a:rPr lang="en-US" cap="none" dirty="0" smtClean="0"/>
              <a:t>10 BLF Buttons</a:t>
            </a:r>
          </a:p>
          <a:p>
            <a:r>
              <a:rPr lang="en-US" cap="none" dirty="0" smtClean="0"/>
              <a:t>Classroom </a:t>
            </a:r>
            <a:r>
              <a:rPr lang="en-US" cap="none" dirty="0" smtClean="0"/>
              <a:t>Phones: 4” Color Display</a:t>
            </a:r>
          </a:p>
          <a:p>
            <a:r>
              <a:rPr lang="en-US" cap="none" dirty="0" smtClean="0"/>
              <a:t>Office Phones: 7” Color Touch Screen</a:t>
            </a:r>
            <a:endParaRPr lang="en-US" cap="none" dirty="0"/>
          </a:p>
          <a:p>
            <a:endParaRPr lang="en-US" cap="none" dirty="0"/>
          </a:p>
          <a:p>
            <a:r>
              <a:rPr lang="en-US" cap="none" dirty="0" smtClean="0"/>
              <a:t>Classroom Phones: 225</a:t>
            </a:r>
          </a:p>
          <a:p>
            <a:r>
              <a:rPr lang="en-US" cap="none" dirty="0" smtClean="0"/>
              <a:t>Office Phones: 37</a:t>
            </a:r>
          </a:p>
          <a:p>
            <a:r>
              <a:rPr lang="en-US" cap="none" dirty="0" smtClean="0"/>
              <a:t>Conference Phones: 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RFP 2017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19053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1798"/>
            <a:ext cx="9905998" cy="5171902"/>
          </a:xfrm>
        </p:spPr>
        <p:txBody>
          <a:bodyPr anchor="t">
            <a:normAutofit/>
          </a:bodyPr>
          <a:lstStyle/>
          <a:p>
            <a:r>
              <a:rPr lang="en-US" cap="none" dirty="0" smtClean="0"/>
              <a:t>16 Companies Received RFP</a:t>
            </a:r>
          </a:p>
          <a:p>
            <a:r>
              <a:rPr lang="en-US" cap="none" dirty="0" smtClean="0"/>
              <a:t>7 Submitted Responses</a:t>
            </a:r>
          </a:p>
          <a:p>
            <a:r>
              <a:rPr lang="en-US" cap="none" dirty="0" smtClean="0"/>
              <a:t>Only 4 fell without our ranges for Features, Functionality, Ease of Use, and Budget.</a:t>
            </a:r>
          </a:p>
          <a:p>
            <a:endParaRPr lang="en-US" cap="none" dirty="0"/>
          </a:p>
          <a:p>
            <a:r>
              <a:rPr lang="en-US" cap="none" dirty="0" smtClean="0"/>
              <a:t>Costs are hard to compare Apples to Apples, every </a:t>
            </a:r>
            <a:r>
              <a:rPr lang="en-US" cap="none" dirty="0" smtClean="0"/>
              <a:t>company hides </a:t>
            </a:r>
            <a:r>
              <a:rPr lang="en-US" cap="none" dirty="0" smtClean="0"/>
              <a:t>costs differently. Some charge per-extension licensing, or per-feature.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413" y="609600"/>
            <a:ext cx="9905998" cy="96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cap="none" dirty="0" smtClean="0"/>
              <a:t>RFP 2017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9038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3082</TotalTime>
  <Words>1123</Words>
  <Application>Microsoft Office PowerPoint</Application>
  <PresentationFormat>Widescreen</PresentationFormat>
  <Paragraphs>229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Palos School District 118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enush</dc:creator>
  <cp:lastModifiedBy>enush</cp:lastModifiedBy>
  <cp:revision>112</cp:revision>
  <dcterms:created xsi:type="dcterms:W3CDTF">2017-10-24T18:43:34Z</dcterms:created>
  <dcterms:modified xsi:type="dcterms:W3CDTF">2019-02-26T15:10:55Z</dcterms:modified>
</cp:coreProperties>
</file>